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ssistant Light"/>
      <p:regular r:id="rId23"/>
      <p:bold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Pontano Sans"/>
      <p:regular r:id="rId29"/>
    </p:embeddedFont>
    <p:embeddedFont>
      <p:font typeface="Nunito Sans ExtraBold"/>
      <p:bold r:id="rId30"/>
      <p:boldItalic r:id="rId31"/>
    </p:embeddedFont>
    <p:embeddedFont>
      <p:font typeface="Nunito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/>
        <p:guide pos="421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ssistantLight-bold.fntdata"/><Relationship Id="rId23" Type="http://schemas.openxmlformats.org/officeDocument/2006/relationships/font" Target="fonts/Assistant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ntan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ExtraBold-boldItalic.fntdata"/><Relationship Id="rId30" Type="http://schemas.openxmlformats.org/officeDocument/2006/relationships/font" Target="fonts/NunitoSansExtraBold-bold.fntdata"/><Relationship Id="rId11" Type="http://schemas.openxmlformats.org/officeDocument/2006/relationships/slide" Target="slides/slide6.xml"/><Relationship Id="rId33" Type="http://schemas.openxmlformats.org/officeDocument/2006/relationships/font" Target="fonts/NunitoSans-bold.fntdata"/><Relationship Id="rId10" Type="http://schemas.openxmlformats.org/officeDocument/2006/relationships/slide" Target="slides/slide5.xml"/><Relationship Id="rId32" Type="http://schemas.openxmlformats.org/officeDocument/2006/relationships/font" Target="fonts/NunitoSans-regular.fntdata"/><Relationship Id="rId13" Type="http://schemas.openxmlformats.org/officeDocument/2006/relationships/slide" Target="slides/slide8.xml"/><Relationship Id="rId35" Type="http://schemas.openxmlformats.org/officeDocument/2006/relationships/font" Target="fonts/NunitoSans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8d3b44f0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8d3b44f0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8d3b44f0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8d3b44f0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ef6e01a56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ef6e01a56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9dbb186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9dbb186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e4b937d3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e4b937d3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e4b937d3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e4b937d3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f6e01a5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f6e01a5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8ec7260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8ec7260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ef6e01a5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ef6e01a5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rect b="b" l="l" r="r" t="t"/>
            <a:pathLst>
              <a:path extrusionOk="0" h="207623" w="163786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15_1_1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15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b="0" sz="18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2" type="ctrTitle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rect b="b" l="l" r="r" t="t"/>
            <a:pathLst>
              <a:path extrusionOk="0" h="164335" w="370075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4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4"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3" type="ctrTitle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4" type="subTitle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5" type="ctrTitle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6" type="subTitle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7" type="ctrTitle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8" type="subTitle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9" type="ctrTitle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hasCustomPrompt="1"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hasCustomPrompt="1"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/>
          <p:nvPr>
            <p:ph hasCustomPrompt="1"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hasCustomPrompt="1" idx="18" type="title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" name="Google Shape;41;p4"/>
          <p:cNvSpPr txBox="1"/>
          <p:nvPr>
            <p:ph hasCustomPrompt="1" idx="2" type="title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rect b="b" l="l" r="r" t="t"/>
            <a:pathLst>
              <a:path extrusionOk="0" h="208026" w="229743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/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4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2" type="ctrTitle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6"/>
          <p:cNvSpPr txBox="1"/>
          <p:nvPr>
            <p:ph idx="3" type="ctrTitle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" name="Google Shape;51;p6"/>
          <p:cNvSpPr txBox="1"/>
          <p:nvPr>
            <p:ph idx="4" type="subTitle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6"/>
          <p:cNvSpPr txBox="1"/>
          <p:nvPr>
            <p:ph idx="7" type="ctrTitle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6"/>
          <p:cNvSpPr txBox="1"/>
          <p:nvPr>
            <p:ph idx="8" type="subTitle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7"/>
          <p:cNvSpPr txBox="1"/>
          <p:nvPr>
            <p:ph hasCustomPrompt="1" idx="2" type="title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15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rect b="b" l="l" r="r" t="t"/>
              <a:pathLst>
                <a:path extrusionOk="0" h="204359" w="11049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8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2" type="ctrTitle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CUSTOM_15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ctrTitle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rect b="b" l="l" r="r" t="t"/>
            <a:pathLst>
              <a:path extrusionOk="0" h="208545" w="136141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rect b="b" l="l" r="r" t="t"/>
            <a:pathLst>
              <a:path extrusionOk="0" h="205995" w="151692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2" type="ctrTitle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subTitle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3" type="ctrTitle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4" type="subTitle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5" type="ctrTitle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6" type="subTitle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Andrés Marín Galán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8"/>
          <p:cNvSpPr txBox="1"/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Recomendador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MovieLens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 flipH="1">
            <a:off x="5919500" y="-211062"/>
            <a:ext cx="4652175" cy="1932371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ctrTitle"/>
          </p:nvPr>
        </p:nvSpPr>
        <p:spPr>
          <a:xfrm>
            <a:off x="395550" y="320161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Recomendador Demográfico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629325" y="1343850"/>
            <a:ext cx="1802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Al crear los usuarios se almacena su tipo, tras esto se recorren las valoraciones y se calcula el ratio de cada tipo de usuario:</a:t>
            </a:r>
            <a:endParaRPr sz="11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100*sum(valoracion)/(5*N)</a:t>
            </a:r>
            <a:endParaRPr sz="11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Cada ratio calculado se almacena para cada usuario y una copia para cada tipo.</a:t>
            </a:r>
            <a:endParaRPr sz="11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6790150" y="708075"/>
            <a:ext cx="205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Por cada valoración nueva de películas se recalcula las preferencias de el usuario actual y de la copia de su tipo, el botón recalcular se encarga de asignar la copia de tipo a cada usuario de ese tipo</a:t>
            </a:r>
            <a:endParaRPr sz="12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425" y="280138"/>
            <a:ext cx="4053325" cy="452897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/>
        </p:nvSpPr>
        <p:spPr>
          <a:xfrm>
            <a:off x="6913200" y="2999975"/>
            <a:ext cx="180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Si en la </a:t>
            </a: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recomendación</a:t>
            </a: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 hay un tercio del mismo </a:t>
            </a: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género</a:t>
            </a: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 se buscan </a:t>
            </a: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películas</a:t>
            </a: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 de manera aleatoria hasta un </a:t>
            </a: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máximo</a:t>
            </a:r>
            <a:r>
              <a:rPr lang="en" sz="1200">
                <a:latin typeface="Assistant Light"/>
                <a:ea typeface="Assistant Light"/>
                <a:cs typeface="Assistant Light"/>
                <a:sym typeface="Assistant Light"/>
              </a:rPr>
              <a:t> de 50 posiciones por debajo.</a:t>
            </a:r>
            <a:endParaRPr sz="12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629325" y="4077275"/>
            <a:ext cx="15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(u*n+xn+1)/(n+1)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ctrTitle"/>
          </p:nvPr>
        </p:nvSpPr>
        <p:spPr>
          <a:xfrm>
            <a:off x="4367374" y="2388650"/>
            <a:ext cx="29343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Recomenación colaborativa</a:t>
            </a:r>
            <a:endParaRPr/>
          </a:p>
        </p:txBody>
      </p:sp>
      <p:sp>
        <p:nvSpPr>
          <p:cNvPr id="257" name="Google Shape;257;p28"/>
          <p:cNvSpPr txBox="1"/>
          <p:nvPr>
            <p:ph idx="2" type="title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/>
        </p:nvSpPr>
        <p:spPr>
          <a:xfrm>
            <a:off x="466100" y="1070375"/>
            <a:ext cx="26862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Se </a:t>
            </a: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calcula</a:t>
            </a: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 las preferencias de cada usuario empleando la misma fórmula que el colaborativo,pero </a:t>
            </a: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sólo</a:t>
            </a: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 recogen las 5 preferencias mejor valoradas tras esto se usa pearson para el </a:t>
            </a: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cálculo</a:t>
            </a: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 de vecinos descartando el </a:t>
            </a: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cálculo</a:t>
            </a: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 cuando la varianza es 0, ordenamos por ratio, recoge aquellos que son mayores que 0.7 y establece como máximo 50 vecinos.</a:t>
            </a:r>
            <a:endParaRPr sz="11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63" name="Google Shape;263;p29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Colaborativo</a:t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557" y="0"/>
            <a:ext cx="46392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66100" y="3241325"/>
            <a:ext cx="276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ssistant Light"/>
                <a:ea typeface="Assistant Light"/>
                <a:cs typeface="Assistant Light"/>
                <a:sym typeface="Assistant Light"/>
              </a:rPr>
              <a:t>Tras cada votación se recalculan las preferencias de usuario y al recalcular se recalculan vecinos empleando esas nuevas preferencias.</a:t>
            </a:r>
            <a:endParaRPr sz="11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229400" y="307575"/>
            <a:ext cx="20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Recomendación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niño: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Híbrido</a:t>
            </a:r>
            <a:endParaRPr/>
          </a:p>
        </p:txBody>
      </p:sp>
      <p:sp>
        <p:nvSpPr>
          <p:cNvPr id="272" name="Google Shape;272;p30"/>
          <p:cNvSpPr txBox="1"/>
          <p:nvPr>
            <p:ph idx="2" type="title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ctrTitle"/>
          </p:nvPr>
        </p:nvSpPr>
        <p:spPr>
          <a:xfrm>
            <a:off x="307575" y="249175"/>
            <a:ext cx="15567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Híbrido</a:t>
            </a:r>
            <a:endParaRPr/>
          </a:p>
        </p:txBody>
      </p:sp>
      <p:sp>
        <p:nvSpPr>
          <p:cNvPr id="278" name="Google Shape;278;p31"/>
          <p:cNvSpPr txBox="1"/>
          <p:nvPr/>
        </p:nvSpPr>
        <p:spPr>
          <a:xfrm>
            <a:off x="4021075" y="20788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SATURN</a:t>
            </a:r>
            <a:endParaRPr b="1" sz="11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563100" y="993675"/>
            <a:ext cx="3662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Se generan las dos recomendaciones pero del doble de tamaño, se unen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eliminado uno de los repetidos para evitar repetidos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(las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películas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repetidas se valoran con un 1.2 de su score maximo) y ordenan, a partir de esto se realiza el mismo proceso que en las otras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recomendaciones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donde si se repiten la mitad de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géneros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se escogen nuevas posiciones de la lista de manera aleatoria, pero esta vez sin establecer un máximo pues la lista no es muy grande.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550" y="1774575"/>
            <a:ext cx="4035717" cy="1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ctrTitle"/>
          </p:nvPr>
        </p:nvSpPr>
        <p:spPr>
          <a:xfrm>
            <a:off x="3414300" y="2330100"/>
            <a:ext cx="23154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Enseñar la Web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291" name="Google Shape;291;p33"/>
          <p:cNvSpPr txBox="1"/>
          <p:nvPr/>
        </p:nvSpPr>
        <p:spPr>
          <a:xfrm>
            <a:off x="1727125" y="1263400"/>
            <a:ext cx="541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Se ha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desarrollado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una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página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web con múltiples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funcionalidades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y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recomendadores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, se ha apreciado que el mejor recomendador es el colaborativo aunque con algunos errores debidos a la pobre clasificación del dataset.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850" y="2225200"/>
            <a:ext cx="3369520" cy="25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ctrTitle"/>
          </p:nvPr>
        </p:nvSpPr>
        <p:spPr>
          <a:xfrm flipH="1">
            <a:off x="5044227" y="1652050"/>
            <a:ext cx="22134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 Gracias</a:t>
            </a:r>
            <a:endParaRPr/>
          </a:p>
        </p:txBody>
      </p:sp>
      <p:sp>
        <p:nvSpPr>
          <p:cNvPr id="298" name="Google Shape;298;p34"/>
          <p:cNvSpPr txBox="1"/>
          <p:nvPr>
            <p:ph idx="2" type="ctrTitle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¿Preguntas?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9"/>
          <p:cNvSpPr txBox="1"/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Ontología</a:t>
            </a:r>
            <a:endParaRPr/>
          </a:p>
        </p:txBody>
      </p:sp>
      <p:sp>
        <p:nvSpPr>
          <p:cNvPr id="119" name="Google Shape;119;p19"/>
          <p:cNvSpPr txBox="1"/>
          <p:nvPr>
            <p:ph idx="3" type="ctrTitle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Interfaz y estructura</a:t>
            </a:r>
            <a:endParaRPr/>
          </a:p>
        </p:txBody>
      </p:sp>
      <p:sp>
        <p:nvSpPr>
          <p:cNvPr id="120" name="Google Shape;120;p19"/>
          <p:cNvSpPr txBox="1"/>
          <p:nvPr>
            <p:ph idx="5" type="ctrTitle"/>
          </p:nvPr>
        </p:nvSpPr>
        <p:spPr>
          <a:xfrm>
            <a:off x="6448876" y="22828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Recomenador demográfico</a:t>
            </a:r>
            <a:endParaRPr/>
          </a:p>
        </p:txBody>
      </p:sp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general de la ontología construida</a:t>
            </a:r>
            <a:endParaRPr/>
          </a:p>
        </p:txBody>
      </p:sp>
      <p:sp>
        <p:nvSpPr>
          <p:cNvPr id="122" name="Google Shape;122;p19"/>
          <p:cNvSpPr txBox="1"/>
          <p:nvPr>
            <p:ph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de las partes y </a:t>
            </a:r>
            <a:r>
              <a:rPr lang="en"/>
              <a:t>construcción</a:t>
            </a:r>
            <a:r>
              <a:rPr lang="en"/>
              <a:t> de la web</a:t>
            </a:r>
            <a:endParaRPr/>
          </a:p>
        </p:txBody>
      </p:sp>
      <p:sp>
        <p:nvSpPr>
          <p:cNvPr id="124" name="Google Shape;124;p19"/>
          <p:cNvSpPr txBox="1"/>
          <p:nvPr>
            <p:ph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9"/>
          <p:cNvSpPr txBox="1"/>
          <p:nvPr>
            <p:ph idx="4" type="subTitle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Explicacion de como se ha construido y mejorado el </a:t>
            </a:r>
            <a:r>
              <a:rPr lang="en"/>
              <a:t>demográfico</a:t>
            </a:r>
            <a:endParaRPr/>
          </a:p>
        </p:txBody>
      </p:sp>
      <p:sp>
        <p:nvSpPr>
          <p:cNvPr id="126" name="Google Shape;126;p19"/>
          <p:cNvSpPr txBox="1"/>
          <p:nvPr>
            <p:ph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9"/>
          <p:cNvSpPr txBox="1"/>
          <p:nvPr>
            <p:ph idx="6" type="subTitle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Explicacion de como se ha construido y mejorado el colaborativo</a:t>
            </a:r>
            <a:endParaRPr/>
          </a:p>
        </p:txBody>
      </p:sp>
      <p:sp>
        <p:nvSpPr>
          <p:cNvPr id="128" name="Google Shape;128;p19"/>
          <p:cNvSpPr txBox="1"/>
          <p:nvPr>
            <p:ph idx="7" type="ctrTitle"/>
          </p:nvPr>
        </p:nvSpPr>
        <p:spPr>
          <a:xfrm>
            <a:off x="2470636" y="3653181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Recomendador colaborativo</a:t>
            </a:r>
            <a:endParaRPr/>
          </a:p>
        </p:txBody>
      </p:sp>
      <p:sp>
        <p:nvSpPr>
          <p:cNvPr id="129" name="Google Shape;129;p19"/>
          <p:cNvSpPr txBox="1"/>
          <p:nvPr>
            <p:ph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19"/>
          <p:cNvSpPr txBox="1"/>
          <p:nvPr>
            <p:ph idx="8" type="subTitle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de </a:t>
            </a:r>
            <a:r>
              <a:rPr lang="en"/>
              <a:t>cómo</a:t>
            </a:r>
            <a:r>
              <a:rPr lang="en"/>
              <a:t> se recopilan y combinan los </a:t>
            </a:r>
            <a:r>
              <a:rPr lang="en"/>
              <a:t>recomendadores</a:t>
            </a:r>
            <a:endParaRPr/>
          </a:p>
        </p:txBody>
      </p:sp>
      <p:sp>
        <p:nvSpPr>
          <p:cNvPr id="131" name="Google Shape;131;p19"/>
          <p:cNvSpPr txBox="1"/>
          <p:nvPr>
            <p:ph idx="9" type="ctrTitle"/>
          </p:nvPr>
        </p:nvSpPr>
        <p:spPr>
          <a:xfrm>
            <a:off x="5077124" y="3653181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Recomendador Híbrido</a:t>
            </a:r>
            <a:endParaRPr/>
          </a:p>
        </p:txBody>
      </p:sp>
      <p:sp>
        <p:nvSpPr>
          <p:cNvPr id="132" name="Google Shape;132;p19"/>
          <p:cNvSpPr txBox="1"/>
          <p:nvPr>
            <p:ph idx="18" type="title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3" name="Google Shape;133;p19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9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6998375" y="339900"/>
            <a:ext cx="15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MovieLens 1M</a:t>
            </a:r>
            <a:endParaRPr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Ontología</a:t>
            </a:r>
            <a:endParaRPr/>
          </a:p>
        </p:txBody>
      </p:sp>
      <p:sp>
        <p:nvSpPr>
          <p:cNvPr id="142" name="Google Shape;142;p20"/>
          <p:cNvSpPr txBox="1"/>
          <p:nvPr>
            <p:ph idx="2" type="title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 flipH="1">
            <a:off x="-447675" y="-42125"/>
            <a:ext cx="5743575" cy="5200650"/>
          </a:xfrm>
          <a:custGeom>
            <a:rect b="b" l="l" r="r" t="t"/>
            <a:pathLst>
              <a:path extrusionOk="0" h="208026" w="229743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49" name="Google Shape;149;p21"/>
          <p:cNvSpPr txBox="1"/>
          <p:nvPr>
            <p:ph type="ctrTitle"/>
          </p:nvPr>
        </p:nvSpPr>
        <p:spPr>
          <a:xfrm>
            <a:off x="630625" y="1053837"/>
            <a:ext cx="3867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Ontología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0" name="Google Shape;150;p21"/>
          <p:cNvSpPr txBox="1"/>
          <p:nvPr>
            <p:ph idx="1" type="subTitle"/>
          </p:nvPr>
        </p:nvSpPr>
        <p:spPr>
          <a:xfrm>
            <a:off x="630625" y="2229609"/>
            <a:ext cx="33405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ha construido de manera que para cada objeto en el recomendador (Usuario/Peliculas) cuelgan los atributos como objetos hijos de estos. Para las películas he considerado los géneros, pues el título e id son únicos por película. Para cada </a:t>
            </a:r>
            <a:r>
              <a:rPr lang="en"/>
              <a:t>usuario</a:t>
            </a:r>
            <a:r>
              <a:rPr lang="en"/>
              <a:t> se guarda tanto los datos obtenidos de MovieLens como los que se almacenan para el funcionamiento del propio recomendador.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725" y="138850"/>
            <a:ext cx="23825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Interfaz y estructura</a:t>
            </a:r>
            <a:endParaRPr/>
          </a:p>
        </p:txBody>
      </p:sp>
      <p:sp>
        <p:nvSpPr>
          <p:cNvPr id="157" name="Google Shape;157;p22"/>
          <p:cNvSpPr txBox="1"/>
          <p:nvPr>
            <p:ph idx="2" type="title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 flipH="1">
            <a:off x="4742925" y="-326787"/>
            <a:ext cx="4652175" cy="1932371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3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64" name="Google Shape;164;p23"/>
            <p:cNvSpPr/>
            <p:nvPr/>
          </p:nvSpPr>
          <p:spPr>
            <a:xfrm>
              <a:off x="266700" y="-9525"/>
              <a:ext cx="2838488" cy="5210133"/>
            </a:xfrm>
            <a:custGeom>
              <a:rect b="b" l="l" r="r" t="t"/>
              <a:pathLst>
                <a:path extrusionOk="0" h="204359" w="11049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65" name="Google Shape;165;p23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3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3"/>
          <p:cNvSpPr txBox="1"/>
          <p:nvPr>
            <p:ph idx="2" type="ctrTitle"/>
          </p:nvPr>
        </p:nvSpPr>
        <p:spPr>
          <a:xfrm>
            <a:off x="5739102" y="1226494"/>
            <a:ext cx="2900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 de la recomendación</a:t>
            </a:r>
            <a:endParaRPr sz="1300"/>
          </a:p>
        </p:txBody>
      </p:sp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5739112" y="2153882"/>
            <a:ext cx="26598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web muestra inicialmente un log-in para los usuarios, donde podemos iniciar sesión si conocemos el usuario y contraseña,si no en la parte superior izquierda existe el botón de sing-up para registrarse donde nos pedirá: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usuario, sexo(F o M), edad, profesión (igual que MovieLens), contraseña y preferencias por cada genéro.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 </a:t>
            </a:r>
            <a:r>
              <a:rPr lang="en"/>
              <a:t>iniciar</a:t>
            </a:r>
            <a:r>
              <a:rPr lang="en"/>
              <a:t> sesión se abre un panel donde escoger entre los tres tipos de recomendación.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23" y="1080525"/>
            <a:ext cx="2756124" cy="240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350" y="3431500"/>
            <a:ext cx="3210801" cy="17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4150" y="4492"/>
            <a:ext cx="5201949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0" l="0" r="0" t="78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>
            <p:ph type="ctrTitle"/>
          </p:nvPr>
        </p:nvSpPr>
        <p:spPr>
          <a:xfrm>
            <a:off x="6671875" y="283900"/>
            <a:ext cx="23421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botón </a:t>
            </a:r>
            <a:r>
              <a:rPr lang="en"/>
              <a:t>recalcular</a:t>
            </a:r>
            <a:r>
              <a:rPr lang="en"/>
              <a:t> depende del recomendador, pero se </a:t>
            </a:r>
            <a:r>
              <a:rPr lang="en"/>
              <a:t>realizará</a:t>
            </a:r>
            <a:r>
              <a:rPr lang="en"/>
              <a:t> de manera </a:t>
            </a:r>
            <a:r>
              <a:rPr lang="en"/>
              <a:t>periódica</a:t>
            </a:r>
            <a:r>
              <a:rPr lang="en"/>
              <a:t> en el servidor ajeno al usuario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800" y="2651650"/>
            <a:ext cx="1210875" cy="12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ctrTitle"/>
          </p:nvPr>
        </p:nvSpPr>
        <p:spPr>
          <a:xfrm flipH="1">
            <a:off x="1889225" y="24312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Recomendador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Demográfico</a:t>
            </a:r>
            <a:endParaRPr/>
          </a:p>
        </p:txBody>
      </p:sp>
      <p:sp>
        <p:nvSpPr>
          <p:cNvPr id="184" name="Google Shape;184;p25"/>
          <p:cNvSpPr txBox="1"/>
          <p:nvPr>
            <p:ph idx="2" type="title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2563625" y="272675"/>
            <a:ext cx="1144800" cy="666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Demográficos</a:t>
            </a:r>
            <a:endParaRPr/>
          </a:p>
        </p:txBody>
      </p:sp>
      <p:sp>
        <p:nvSpPr>
          <p:cNvPr id="192" name="Google Shape;192;p26"/>
          <p:cNvSpPr txBox="1"/>
          <p:nvPr>
            <p:ph idx="4294967295" type="ctrTitle"/>
          </p:nvPr>
        </p:nvSpPr>
        <p:spPr>
          <a:xfrm flipH="1">
            <a:off x="2617476" y="334193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Niño chica</a:t>
            </a:r>
            <a:endParaRPr sz="1100"/>
          </a:p>
        </p:txBody>
      </p:sp>
      <p:sp>
        <p:nvSpPr>
          <p:cNvPr id="193" name="Google Shape;193;p26"/>
          <p:cNvSpPr txBox="1"/>
          <p:nvPr>
            <p:ph idx="4294967295" type="subTitle"/>
          </p:nvPr>
        </p:nvSpPr>
        <p:spPr>
          <a:xfrm flipH="1">
            <a:off x="2563625" y="552974"/>
            <a:ext cx="1144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Edad &lt; 18 y sexo=F</a:t>
            </a:r>
            <a:endParaRPr sz="900"/>
          </a:p>
        </p:txBody>
      </p:sp>
      <p:sp>
        <p:nvSpPr>
          <p:cNvPr id="194" name="Google Shape;194;p26"/>
          <p:cNvSpPr/>
          <p:nvPr/>
        </p:nvSpPr>
        <p:spPr>
          <a:xfrm>
            <a:off x="4059850" y="272675"/>
            <a:ext cx="1144800" cy="666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idx="4294967295" type="ctrTitle"/>
          </p:nvPr>
        </p:nvSpPr>
        <p:spPr>
          <a:xfrm flipH="1">
            <a:off x="4113701" y="334193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Niño chico</a:t>
            </a:r>
            <a:endParaRPr sz="1100"/>
          </a:p>
        </p:txBody>
      </p:sp>
      <p:sp>
        <p:nvSpPr>
          <p:cNvPr id="196" name="Google Shape;196;p26"/>
          <p:cNvSpPr txBox="1"/>
          <p:nvPr>
            <p:ph idx="4294967295" type="subTitle"/>
          </p:nvPr>
        </p:nvSpPr>
        <p:spPr>
          <a:xfrm flipH="1">
            <a:off x="4059850" y="552974"/>
            <a:ext cx="1144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Edad &lt; 18 y sexo=M</a:t>
            </a:r>
            <a:endParaRPr sz="900"/>
          </a:p>
        </p:txBody>
      </p:sp>
      <p:sp>
        <p:nvSpPr>
          <p:cNvPr id="197" name="Google Shape;197;p26"/>
          <p:cNvSpPr/>
          <p:nvPr/>
        </p:nvSpPr>
        <p:spPr>
          <a:xfrm>
            <a:off x="5687975" y="97575"/>
            <a:ext cx="1793100" cy="10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 txBox="1"/>
          <p:nvPr>
            <p:ph idx="4294967295" type="ctrTitle"/>
          </p:nvPr>
        </p:nvSpPr>
        <p:spPr>
          <a:xfrm flipH="1">
            <a:off x="6065976" y="201993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Academico joven</a:t>
            </a:r>
            <a:endParaRPr sz="1100"/>
          </a:p>
        </p:txBody>
      </p:sp>
      <p:sp>
        <p:nvSpPr>
          <p:cNvPr id="199" name="Google Shape;199;p26"/>
          <p:cNvSpPr txBox="1"/>
          <p:nvPr>
            <p:ph idx="4294967295" type="subTitle"/>
          </p:nvPr>
        </p:nvSpPr>
        <p:spPr>
          <a:xfrm flipH="1">
            <a:off x="5688075" y="573725"/>
            <a:ext cx="16983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18 &lt; </a:t>
            </a:r>
            <a:r>
              <a:rPr lang="en" sz="900"/>
              <a:t>Edad &lt; 35 y profesión = academic/educator o college/grad student</a:t>
            </a:r>
            <a:endParaRPr sz="900"/>
          </a:p>
        </p:txBody>
      </p:sp>
      <p:sp>
        <p:nvSpPr>
          <p:cNvPr id="200" name="Google Shape;200;p26"/>
          <p:cNvSpPr/>
          <p:nvPr/>
        </p:nvSpPr>
        <p:spPr>
          <a:xfrm>
            <a:off x="7141650" y="1306600"/>
            <a:ext cx="1793100" cy="10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>
            <p:ph idx="4294967295" type="ctrTitle"/>
          </p:nvPr>
        </p:nvSpPr>
        <p:spPr>
          <a:xfrm flipH="1">
            <a:off x="7519651" y="141101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Academico mayor</a:t>
            </a:r>
            <a:endParaRPr sz="1100"/>
          </a:p>
        </p:txBody>
      </p:sp>
      <p:sp>
        <p:nvSpPr>
          <p:cNvPr id="202" name="Google Shape;202;p26"/>
          <p:cNvSpPr txBox="1"/>
          <p:nvPr>
            <p:ph idx="4294967295" type="subTitle"/>
          </p:nvPr>
        </p:nvSpPr>
        <p:spPr>
          <a:xfrm flipH="1">
            <a:off x="7141750" y="1782750"/>
            <a:ext cx="16983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Edad &gt; 35 y profesión = academic/educator o college/grad student</a:t>
            </a:r>
            <a:endParaRPr sz="900"/>
          </a:p>
        </p:txBody>
      </p:sp>
      <p:sp>
        <p:nvSpPr>
          <p:cNvPr id="203" name="Google Shape;203;p26"/>
          <p:cNvSpPr/>
          <p:nvPr/>
        </p:nvSpPr>
        <p:spPr>
          <a:xfrm>
            <a:off x="2917625" y="1306600"/>
            <a:ext cx="1793100" cy="10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>
            <p:ph idx="4294967295" type="ctrTitle"/>
          </p:nvPr>
        </p:nvSpPr>
        <p:spPr>
          <a:xfrm flipH="1">
            <a:off x="3295626" y="141101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Artista </a:t>
            </a:r>
            <a:r>
              <a:rPr lang="en" sz="1100"/>
              <a:t>joven</a:t>
            </a:r>
            <a:endParaRPr sz="1100"/>
          </a:p>
        </p:txBody>
      </p:sp>
      <p:sp>
        <p:nvSpPr>
          <p:cNvPr id="205" name="Google Shape;205;p26"/>
          <p:cNvSpPr txBox="1"/>
          <p:nvPr>
            <p:ph idx="4294967295" type="subTitle"/>
          </p:nvPr>
        </p:nvSpPr>
        <p:spPr>
          <a:xfrm flipH="1">
            <a:off x="3011225" y="1759800"/>
            <a:ext cx="16059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18 &lt; Edad &lt; 45 y profesión = </a:t>
            </a:r>
            <a:r>
              <a:rPr lang="en" sz="900"/>
              <a:t>artist</a:t>
            </a:r>
            <a:r>
              <a:rPr lang="en" sz="900"/>
              <a:t> o </a:t>
            </a:r>
            <a:r>
              <a:rPr lang="en" sz="900"/>
              <a:t>sales/marketing o writer</a:t>
            </a:r>
            <a:endParaRPr sz="900"/>
          </a:p>
        </p:txBody>
      </p:sp>
      <p:sp>
        <p:nvSpPr>
          <p:cNvPr id="206" name="Google Shape;206;p26"/>
          <p:cNvSpPr/>
          <p:nvPr/>
        </p:nvSpPr>
        <p:spPr>
          <a:xfrm>
            <a:off x="4899000" y="1306600"/>
            <a:ext cx="1793100" cy="10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idx="4294967295" type="ctrTitle"/>
          </p:nvPr>
        </p:nvSpPr>
        <p:spPr>
          <a:xfrm flipH="1">
            <a:off x="5277025" y="1411025"/>
            <a:ext cx="11448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Artista mayor</a:t>
            </a:r>
            <a:endParaRPr sz="1100"/>
          </a:p>
        </p:txBody>
      </p:sp>
      <p:sp>
        <p:nvSpPr>
          <p:cNvPr id="208" name="Google Shape;208;p26"/>
          <p:cNvSpPr txBox="1"/>
          <p:nvPr>
            <p:ph idx="4294967295" type="subTitle"/>
          </p:nvPr>
        </p:nvSpPr>
        <p:spPr>
          <a:xfrm flipH="1">
            <a:off x="4992600" y="1759800"/>
            <a:ext cx="16059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Edad &gt; 45 y profesión = artist o sales/marketing o writer</a:t>
            </a:r>
            <a:endParaRPr sz="900"/>
          </a:p>
        </p:txBody>
      </p:sp>
      <p:sp>
        <p:nvSpPr>
          <p:cNvPr id="209" name="Google Shape;209;p26"/>
          <p:cNvSpPr/>
          <p:nvPr/>
        </p:nvSpPr>
        <p:spPr>
          <a:xfrm>
            <a:off x="3061550" y="2487850"/>
            <a:ext cx="1793100" cy="10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>
            <p:ph idx="4294967295" type="ctrTitle"/>
          </p:nvPr>
        </p:nvSpPr>
        <p:spPr>
          <a:xfrm flipH="1">
            <a:off x="3439551" y="259226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Hombre de negocios</a:t>
            </a:r>
            <a:endParaRPr sz="1100"/>
          </a:p>
        </p:txBody>
      </p:sp>
      <p:sp>
        <p:nvSpPr>
          <p:cNvPr id="211" name="Google Shape;211;p26"/>
          <p:cNvSpPr txBox="1"/>
          <p:nvPr>
            <p:ph idx="4294967295" type="subTitle"/>
          </p:nvPr>
        </p:nvSpPr>
        <p:spPr>
          <a:xfrm flipH="1">
            <a:off x="3155150" y="2941050"/>
            <a:ext cx="16059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</a:t>
            </a:r>
            <a:r>
              <a:rPr lang="en" sz="900"/>
              <a:t>clerical/admin</a:t>
            </a:r>
            <a:r>
              <a:rPr lang="en" sz="900"/>
              <a:t> o </a:t>
            </a:r>
            <a:r>
              <a:rPr lang="en" sz="900"/>
              <a:t>executive/managerial</a:t>
            </a:r>
            <a:r>
              <a:rPr lang="en" sz="900"/>
              <a:t> o </a:t>
            </a:r>
            <a:r>
              <a:rPr lang="en" sz="900"/>
              <a:t>self-employed</a:t>
            </a:r>
            <a:endParaRPr sz="900"/>
          </a:p>
        </p:txBody>
      </p:sp>
      <p:sp>
        <p:nvSpPr>
          <p:cNvPr id="212" name="Google Shape;212;p26"/>
          <p:cNvSpPr/>
          <p:nvPr/>
        </p:nvSpPr>
        <p:spPr>
          <a:xfrm>
            <a:off x="5054850" y="2487850"/>
            <a:ext cx="1793100" cy="10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idx="4294967295" type="ctrTitle"/>
          </p:nvPr>
        </p:nvSpPr>
        <p:spPr>
          <a:xfrm flipH="1">
            <a:off x="5432851" y="259226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Trabajador</a:t>
            </a:r>
            <a:endParaRPr sz="1100"/>
          </a:p>
        </p:txBody>
      </p:sp>
      <p:sp>
        <p:nvSpPr>
          <p:cNvPr id="214" name="Google Shape;214;p26"/>
          <p:cNvSpPr txBox="1"/>
          <p:nvPr>
            <p:ph idx="4294967295" type="subTitle"/>
          </p:nvPr>
        </p:nvSpPr>
        <p:spPr>
          <a:xfrm flipH="1">
            <a:off x="5148450" y="2918075"/>
            <a:ext cx="16059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technician/engineer o tradesman/craftsman</a:t>
            </a:r>
            <a:endParaRPr sz="900"/>
          </a:p>
        </p:txBody>
      </p:sp>
      <p:sp>
        <p:nvSpPr>
          <p:cNvPr id="215" name="Google Shape;215;p26"/>
          <p:cNvSpPr/>
          <p:nvPr/>
        </p:nvSpPr>
        <p:spPr>
          <a:xfrm>
            <a:off x="7094350" y="2487850"/>
            <a:ext cx="1793100" cy="10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>
            <p:ph idx="4294967295" type="ctrTitle"/>
          </p:nvPr>
        </p:nvSpPr>
        <p:spPr>
          <a:xfrm flipH="1">
            <a:off x="7472351" y="259226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Científico</a:t>
            </a:r>
            <a:endParaRPr sz="1100"/>
          </a:p>
        </p:txBody>
      </p:sp>
      <p:sp>
        <p:nvSpPr>
          <p:cNvPr id="217" name="Google Shape;217;p26"/>
          <p:cNvSpPr txBox="1"/>
          <p:nvPr>
            <p:ph idx="4294967295" type="subTitle"/>
          </p:nvPr>
        </p:nvSpPr>
        <p:spPr>
          <a:xfrm flipH="1">
            <a:off x="7187950" y="2941050"/>
            <a:ext cx="16059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</a:t>
            </a:r>
            <a:r>
              <a:rPr lang="en" sz="900"/>
              <a:t>doctor/health care o scientist</a:t>
            </a:r>
            <a:endParaRPr sz="900"/>
          </a:p>
        </p:txBody>
      </p:sp>
      <p:sp>
        <p:nvSpPr>
          <p:cNvPr id="218" name="Google Shape;218;p26"/>
          <p:cNvSpPr/>
          <p:nvPr/>
        </p:nvSpPr>
        <p:spPr>
          <a:xfrm>
            <a:off x="3061550" y="3738050"/>
            <a:ext cx="1793100" cy="10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>
            <p:ph idx="4294967295" type="ctrTitle"/>
          </p:nvPr>
        </p:nvSpPr>
        <p:spPr>
          <a:xfrm flipH="1">
            <a:off x="3439551" y="384246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???</a:t>
            </a:r>
            <a:endParaRPr sz="1100"/>
          </a:p>
        </p:txBody>
      </p:sp>
      <p:sp>
        <p:nvSpPr>
          <p:cNvPr id="220" name="Google Shape;220;p26"/>
          <p:cNvSpPr txBox="1"/>
          <p:nvPr>
            <p:ph idx="4294967295" type="subTitle"/>
          </p:nvPr>
        </p:nvSpPr>
        <p:spPr>
          <a:xfrm flipH="1">
            <a:off x="3155150" y="4191250"/>
            <a:ext cx="16059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</a:t>
            </a:r>
            <a:r>
              <a:rPr lang="en" sz="900"/>
              <a:t>unemployed o no especificado </a:t>
            </a:r>
            <a:endParaRPr sz="900"/>
          </a:p>
        </p:txBody>
      </p:sp>
      <p:sp>
        <p:nvSpPr>
          <p:cNvPr id="221" name="Google Shape;221;p26"/>
          <p:cNvSpPr/>
          <p:nvPr/>
        </p:nvSpPr>
        <p:spPr>
          <a:xfrm>
            <a:off x="5123513" y="3647200"/>
            <a:ext cx="1144800" cy="666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"/>
          <p:cNvSpPr txBox="1"/>
          <p:nvPr>
            <p:ph idx="4294967295" type="ctrTitle"/>
          </p:nvPr>
        </p:nvSpPr>
        <p:spPr>
          <a:xfrm flipH="1">
            <a:off x="5177363" y="370871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Estudiante</a:t>
            </a:r>
            <a:endParaRPr sz="1100"/>
          </a:p>
        </p:txBody>
      </p:sp>
      <p:sp>
        <p:nvSpPr>
          <p:cNvPr id="223" name="Google Shape;223;p26"/>
          <p:cNvSpPr txBox="1"/>
          <p:nvPr>
            <p:ph idx="4294967295" type="subTitle"/>
          </p:nvPr>
        </p:nvSpPr>
        <p:spPr>
          <a:xfrm flipH="1">
            <a:off x="5123512" y="3927499"/>
            <a:ext cx="1144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K-12 student</a:t>
            </a:r>
            <a:endParaRPr sz="900"/>
          </a:p>
        </p:txBody>
      </p:sp>
      <p:sp>
        <p:nvSpPr>
          <p:cNvPr id="224" name="Google Shape;224;p26"/>
          <p:cNvSpPr/>
          <p:nvPr/>
        </p:nvSpPr>
        <p:spPr>
          <a:xfrm>
            <a:off x="6487550" y="3647200"/>
            <a:ext cx="1144800" cy="666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 txBox="1"/>
          <p:nvPr>
            <p:ph idx="4294967295" type="ctrTitle"/>
          </p:nvPr>
        </p:nvSpPr>
        <p:spPr>
          <a:xfrm flipH="1">
            <a:off x="6541401" y="370871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Granjero</a:t>
            </a:r>
            <a:endParaRPr sz="1100"/>
          </a:p>
        </p:txBody>
      </p:sp>
      <p:sp>
        <p:nvSpPr>
          <p:cNvPr id="226" name="Google Shape;226;p26"/>
          <p:cNvSpPr txBox="1"/>
          <p:nvPr>
            <p:ph idx="4294967295" type="subTitle"/>
          </p:nvPr>
        </p:nvSpPr>
        <p:spPr>
          <a:xfrm flipH="1">
            <a:off x="6487550" y="3927499"/>
            <a:ext cx="1144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farmer</a:t>
            </a:r>
            <a:endParaRPr sz="900"/>
          </a:p>
        </p:txBody>
      </p:sp>
      <p:sp>
        <p:nvSpPr>
          <p:cNvPr id="227" name="Google Shape;227;p26"/>
          <p:cNvSpPr/>
          <p:nvPr/>
        </p:nvSpPr>
        <p:spPr>
          <a:xfrm>
            <a:off x="7851575" y="3647200"/>
            <a:ext cx="1144800" cy="666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 txBox="1"/>
          <p:nvPr>
            <p:ph idx="4294967295" type="ctrTitle"/>
          </p:nvPr>
        </p:nvSpPr>
        <p:spPr>
          <a:xfrm flipH="1">
            <a:off x="7905426" y="370871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Amo de casa</a:t>
            </a:r>
            <a:endParaRPr sz="1100"/>
          </a:p>
        </p:txBody>
      </p:sp>
      <p:sp>
        <p:nvSpPr>
          <p:cNvPr id="229" name="Google Shape;229;p26"/>
          <p:cNvSpPr txBox="1"/>
          <p:nvPr>
            <p:ph idx="4294967295" type="subTitle"/>
          </p:nvPr>
        </p:nvSpPr>
        <p:spPr>
          <a:xfrm flipH="1">
            <a:off x="7851575" y="3927499"/>
            <a:ext cx="1144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homemaker</a:t>
            </a:r>
            <a:endParaRPr sz="900"/>
          </a:p>
        </p:txBody>
      </p:sp>
      <p:sp>
        <p:nvSpPr>
          <p:cNvPr id="230" name="Google Shape;230;p26"/>
          <p:cNvSpPr/>
          <p:nvPr/>
        </p:nvSpPr>
        <p:spPr>
          <a:xfrm>
            <a:off x="5115050" y="4415950"/>
            <a:ext cx="1144800" cy="666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 txBox="1"/>
          <p:nvPr>
            <p:ph idx="4294967295" type="ctrTitle"/>
          </p:nvPr>
        </p:nvSpPr>
        <p:spPr>
          <a:xfrm flipH="1">
            <a:off x="5168901" y="447746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Abogado</a:t>
            </a:r>
            <a:endParaRPr sz="1100"/>
          </a:p>
        </p:txBody>
      </p:sp>
      <p:sp>
        <p:nvSpPr>
          <p:cNvPr id="232" name="Google Shape;232;p26"/>
          <p:cNvSpPr txBox="1"/>
          <p:nvPr>
            <p:ph idx="4294967295" type="subTitle"/>
          </p:nvPr>
        </p:nvSpPr>
        <p:spPr>
          <a:xfrm flipH="1">
            <a:off x="5115050" y="4696249"/>
            <a:ext cx="1144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lawyer</a:t>
            </a:r>
            <a:endParaRPr sz="900"/>
          </a:p>
        </p:txBody>
      </p:sp>
      <p:sp>
        <p:nvSpPr>
          <p:cNvPr id="233" name="Google Shape;233;p26"/>
          <p:cNvSpPr/>
          <p:nvPr/>
        </p:nvSpPr>
        <p:spPr>
          <a:xfrm>
            <a:off x="6487550" y="4415950"/>
            <a:ext cx="1144800" cy="666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 txBox="1"/>
          <p:nvPr>
            <p:ph idx="4294967295" type="ctrTitle"/>
          </p:nvPr>
        </p:nvSpPr>
        <p:spPr>
          <a:xfrm flipH="1">
            <a:off x="6506162" y="4477475"/>
            <a:ext cx="1107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Programador</a:t>
            </a:r>
            <a:endParaRPr sz="1100"/>
          </a:p>
        </p:txBody>
      </p:sp>
      <p:sp>
        <p:nvSpPr>
          <p:cNvPr id="235" name="Google Shape;235;p26"/>
          <p:cNvSpPr txBox="1"/>
          <p:nvPr>
            <p:ph idx="4294967295" type="subTitle"/>
          </p:nvPr>
        </p:nvSpPr>
        <p:spPr>
          <a:xfrm flipH="1">
            <a:off x="6487550" y="4696249"/>
            <a:ext cx="1144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programmer</a:t>
            </a:r>
            <a:endParaRPr sz="900"/>
          </a:p>
        </p:txBody>
      </p:sp>
      <p:sp>
        <p:nvSpPr>
          <p:cNvPr id="236" name="Google Shape;236;p26"/>
          <p:cNvSpPr/>
          <p:nvPr/>
        </p:nvSpPr>
        <p:spPr>
          <a:xfrm>
            <a:off x="7860050" y="4415950"/>
            <a:ext cx="1144800" cy="666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 txBox="1"/>
          <p:nvPr>
            <p:ph idx="4294967295" type="ctrTitle"/>
          </p:nvPr>
        </p:nvSpPr>
        <p:spPr>
          <a:xfrm flipH="1">
            <a:off x="7913901" y="447746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Jubilado</a:t>
            </a:r>
            <a:endParaRPr sz="1100"/>
          </a:p>
        </p:txBody>
      </p:sp>
      <p:sp>
        <p:nvSpPr>
          <p:cNvPr id="238" name="Google Shape;238;p26"/>
          <p:cNvSpPr txBox="1"/>
          <p:nvPr>
            <p:ph idx="4294967295" type="subTitle"/>
          </p:nvPr>
        </p:nvSpPr>
        <p:spPr>
          <a:xfrm flipH="1">
            <a:off x="7860050" y="4696249"/>
            <a:ext cx="1144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retired</a:t>
            </a:r>
            <a:endParaRPr sz="900"/>
          </a:p>
        </p:txBody>
      </p:sp>
      <p:sp>
        <p:nvSpPr>
          <p:cNvPr id="239" name="Google Shape;239;p26"/>
          <p:cNvSpPr/>
          <p:nvPr/>
        </p:nvSpPr>
        <p:spPr>
          <a:xfrm>
            <a:off x="7695250" y="295425"/>
            <a:ext cx="1144800" cy="666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 txBox="1"/>
          <p:nvPr>
            <p:ph idx="4294967295" type="ctrTitle"/>
          </p:nvPr>
        </p:nvSpPr>
        <p:spPr>
          <a:xfrm flipH="1">
            <a:off x="7749101" y="249918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Servicio al cliente</a:t>
            </a:r>
            <a:endParaRPr sz="1100"/>
          </a:p>
        </p:txBody>
      </p:sp>
      <p:sp>
        <p:nvSpPr>
          <p:cNvPr id="241" name="Google Shape;241;p26"/>
          <p:cNvSpPr txBox="1"/>
          <p:nvPr>
            <p:ph idx="4294967295" type="subTitle"/>
          </p:nvPr>
        </p:nvSpPr>
        <p:spPr>
          <a:xfrm flipH="1">
            <a:off x="7695250" y="575724"/>
            <a:ext cx="1144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profesión = customer service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